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72"/>
    <a:srgbClr val="F25029"/>
    <a:srgbClr val="FFB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7229" y="719051"/>
            <a:ext cx="7955295" cy="5195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ФАКУЛЬТЕТ УКРАЇНСЬКОЇ Й ІНОЗЕМНОЇ ФІЛОЛОГІЇ ТА ЖУРНАЛІСТИКИ</a:t>
            </a:r>
            <a:b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КАФЕДРА НІМЕЦЬКОЇ ТА РОМАНСЬКОЇ ФІЛОЛОГІЇ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538" y="1238597"/>
            <a:ext cx="10199717" cy="4577541"/>
          </a:xfrm>
        </p:spPr>
        <p:txBody>
          <a:bodyPr>
            <a:normAutofit fontScale="70000" lnSpcReduction="20000"/>
          </a:bodyPr>
          <a:lstStyle/>
          <a:p>
            <a:endParaRPr lang="uk-UA" sz="2600" dirty="0" smtClean="0">
              <a:solidFill>
                <a:srgbClr val="FFFF00"/>
              </a:solidFill>
            </a:endParaRPr>
          </a:p>
          <a:p>
            <a:r>
              <a:rPr lang="uk-UA" sz="2600" dirty="0" smtClean="0">
                <a:solidFill>
                  <a:srgbClr val="FFFF00"/>
                </a:solidFill>
              </a:rPr>
              <a:t>                                                                          </a:t>
            </a:r>
            <a:r>
              <a:rPr lang="uk-UA" sz="2600" dirty="0" smtClean="0">
                <a:solidFill>
                  <a:schemeClr val="tx1"/>
                </a:solidFill>
              </a:rPr>
              <a:t>Вибіркова компонента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ПРАКТИЧНИЙ КУРС ДРУГОЇ ІНОЗЕМНОЇ МОВИ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ОП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Філологія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германські мови та літератури</a:t>
            </a:r>
          </a:p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(переклад включно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СВО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Бакалавр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Спеціальність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035.041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Філологія (германські мови та літератури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переклад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включно) (перша - англійська)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Семестр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Група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Навчальний рік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2020 – 2021</a:t>
            </a:r>
          </a:p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Викладач кафедри німецької та романської філології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Ізмайлова Оксана Андріївна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1" y="1524152"/>
            <a:ext cx="3223761" cy="20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1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1066800"/>
            <a:ext cx="6019800" cy="953193"/>
          </a:xfrm>
        </p:spPr>
        <p:txBody>
          <a:bodyPr/>
          <a:lstStyle/>
          <a:p>
            <a:r>
              <a:rPr lang="uk-UA" dirty="0" smtClean="0"/>
              <a:t>МЕТА КУРСУ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261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Практичний курс другої іноземної мови (німецької) має на меті </a:t>
            </a:r>
            <a:r>
              <a:rPr lang="uk-UA" dirty="0" smtClean="0"/>
              <a:t>формування у студентів іншомовної комунікативної компетенції, навчання видів мовленнєвої діяльності: слухання (аудіювання), говоріння, читання й письма, а також навичок перекладу текстів різних стилів.</a:t>
            </a:r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989012" y="914400"/>
            <a:ext cx="31285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</p:spTree>
    <p:extLst>
      <p:ext uri="{BB962C8B-B14F-4D97-AF65-F5344CB8AC3E}">
        <p14:creationId xmlns:p14="http://schemas.microsoft.com/office/powerpoint/2010/main" val="3989184618"/>
      </p:ext>
    </p:extLst>
  </p:cSld>
  <p:clrMapOvr>
    <a:masterClrMapping/>
  </p:clrMapOvr>
  <p:transition spd="med" advTm="1292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1" y="623455"/>
            <a:ext cx="6191799" cy="565265"/>
          </a:xfrm>
        </p:spPr>
        <p:txBody>
          <a:bodyPr/>
          <a:lstStyle/>
          <a:p>
            <a:pPr algn="ctr"/>
            <a:r>
              <a:rPr lang="uk-UA" dirty="0" smtClean="0"/>
              <a:t>Завдання курсу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0834" y="1188720"/>
            <a:ext cx="6021388" cy="363727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5600" dirty="0"/>
          </a:p>
          <a:p>
            <a:pPr algn="just"/>
            <a:r>
              <a:rPr lang="uk-UA" sz="5600" dirty="0"/>
              <a:t>Практичний курс другої іноземної мови (німецької) разом з іншими практичними та теоретичними курсами має забезпечити професійну підготовку вчителя іноземної мови. </a:t>
            </a:r>
            <a:endParaRPr lang="uk-UA" sz="5600" dirty="0" smtClean="0"/>
          </a:p>
          <a:p>
            <a:pPr algn="just"/>
            <a:endParaRPr lang="ru-RU" sz="5600" b="1" dirty="0" smtClean="0"/>
          </a:p>
          <a:p>
            <a:pPr algn="just"/>
            <a:r>
              <a:rPr lang="ru-RU" sz="5600" b="1" dirty="0" smtClean="0"/>
              <a:t> </a:t>
            </a:r>
            <a:r>
              <a:rPr lang="uk-UA" sz="5600" b="1" dirty="0"/>
              <a:t>П</a:t>
            </a:r>
            <a:r>
              <a:rPr lang="uk-UA" sz="5600" b="1" dirty="0" smtClean="0"/>
              <a:t>рактичні завдання </a:t>
            </a:r>
            <a:r>
              <a:rPr lang="uk-UA" sz="5600" dirty="0" smtClean="0"/>
              <a:t>курсу полягають в тому, щоб формувати механізми вимови; забезпечити вільне, нормативно правильне володіння німецькою мовою, правильне висловлення думок у комунікативних ситуаціях; навчити вживати нові лексичні одиниці з вже вивченими; формувати та вдосконалювати навички читання; формувати та вдосконалити навички письма; формувати та розвивати навички діалогічного та монологічного мовлення (підготовленого та непідготовленого).</a:t>
            </a:r>
            <a:endParaRPr lang="ru-RU" sz="5600" dirty="0" smtClean="0"/>
          </a:p>
          <a:p>
            <a:pPr algn="just"/>
            <a:r>
              <a:rPr lang="uk-UA" sz="5600" b="1" dirty="0" smtClean="0"/>
              <a:t> Теоретичні завдання </a:t>
            </a:r>
            <a:r>
              <a:rPr lang="uk-UA" sz="5600" dirty="0" smtClean="0"/>
              <a:t>полягають у впровадженні лінгвокраїнознавчої компетенції, яка включає знання основних особливостей соціокультурного розвитку країни, мова якої вивчається; наданні повних та вичерпних знань про політичні, економічні та історичні факти та особливості країни, мова якої вивчається; ознайомленні із системою освіти іншої країни; вивченні традицій та звичаїв країни, мова якої вивчається.</a:t>
            </a:r>
            <a:endParaRPr lang="ru-RU" sz="5600" dirty="0" smtClean="0"/>
          </a:p>
          <a:p>
            <a:endParaRPr lang="ru-RU" dirty="0"/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914"/>
          <a:stretch>
            <a:fillRect/>
          </a:stretch>
        </p:blipFill>
        <p:spPr>
          <a:xfrm>
            <a:off x="751492" y="2259752"/>
            <a:ext cx="3281362" cy="2476500"/>
          </a:xfrm>
        </p:spPr>
      </p:pic>
    </p:spTree>
    <p:extLst>
      <p:ext uri="{BB962C8B-B14F-4D97-AF65-F5344CB8AC3E}">
        <p14:creationId xmlns:p14="http://schemas.microsoft.com/office/powerpoint/2010/main" val="4108848133"/>
      </p:ext>
    </p:extLst>
  </p:cSld>
  <p:clrMapOvr>
    <a:masterClrMapping/>
  </p:clrMapOvr>
  <p:transition spd="med" advTm="33874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24196"/>
            <a:ext cx="5943601" cy="5670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ПРОГРАМА КУРСУ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1:</a:t>
            </a:r>
            <a:r>
              <a:rPr lang="de-DE" dirty="0" smtClean="0"/>
              <a:t> </a:t>
            </a:r>
            <a:r>
              <a:rPr lang="uk-UA" dirty="0" smtClean="0">
                <a:solidFill>
                  <a:srgbClr val="F25029"/>
                </a:solidFill>
              </a:rPr>
              <a:t>Людина як особистість.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 2:</a:t>
            </a:r>
            <a:r>
              <a:rPr lang="de-DE" dirty="0" smtClean="0"/>
              <a:t> </a:t>
            </a:r>
            <a:r>
              <a:rPr lang="uk-UA" dirty="0" smtClean="0">
                <a:solidFill>
                  <a:srgbClr val="F25029"/>
                </a:solidFill>
              </a:rPr>
              <a:t>Здоровий спосіб життя.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</a:t>
            </a:r>
            <a:r>
              <a:rPr lang="de-DE" dirty="0" smtClean="0"/>
              <a:t> 3: </a:t>
            </a:r>
            <a:r>
              <a:rPr lang="uk-UA" dirty="0" smtClean="0">
                <a:solidFill>
                  <a:srgbClr val="F25029"/>
                </a:solidFill>
              </a:rPr>
              <a:t>Освіта.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Тема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4: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25029"/>
                </a:solidFill>
              </a:rPr>
              <a:t>Світ у дзеркалі мистецтва.</a:t>
            </a:r>
            <a:endParaRPr lang="uk-UA" dirty="0">
              <a:solidFill>
                <a:srgbClr val="F25029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F25029"/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76548" y="1055716"/>
            <a:ext cx="3657600" cy="5303521"/>
          </a:xfrm>
        </p:spPr>
        <p:txBody>
          <a:bodyPr>
            <a:normAutofit/>
          </a:bodyPr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>
              <a:solidFill>
                <a:srgbClr val="FFB545"/>
              </a:solidFill>
            </a:endParaRPr>
          </a:p>
          <a:p>
            <a:pPr algn="ctr"/>
            <a:endParaRPr lang="uk-UA" dirty="0" smtClean="0"/>
          </a:p>
          <a:p>
            <a:pPr algn="ctr"/>
            <a:endParaRPr lang="uk-UA" sz="1200" dirty="0" smtClean="0"/>
          </a:p>
          <a:p>
            <a:pPr algn="ctr"/>
            <a:endParaRPr lang="uk-UA" sz="1200" dirty="0"/>
          </a:p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До </a:t>
            </a:r>
            <a:r>
              <a:rPr lang="uk-UA" sz="1200" dirty="0">
                <a:solidFill>
                  <a:schemeClr val="tx1"/>
                </a:solidFill>
              </a:rPr>
              <a:t>навчального матеріалу залучено тексти монологічного та діалогічного характеру, які базуються на підібраному </a:t>
            </a:r>
            <a:r>
              <a:rPr lang="uk-UA" sz="1200" dirty="0" smtClean="0">
                <a:solidFill>
                  <a:schemeClr val="tx1"/>
                </a:solidFill>
              </a:rPr>
              <a:t>лексико-граматичному матеріалі, навчальні та автентичні </a:t>
            </a:r>
            <a:r>
              <a:rPr lang="uk-UA" sz="1200" dirty="0" err="1" smtClean="0">
                <a:solidFill>
                  <a:schemeClr val="tx1"/>
                </a:solidFill>
              </a:rPr>
              <a:t>аудіотексти</a:t>
            </a:r>
            <a:r>
              <a:rPr lang="uk-UA" sz="1200" dirty="0" smtClean="0">
                <a:solidFill>
                  <a:schemeClr val="tx1"/>
                </a:solidFill>
              </a:rPr>
              <a:t>, тексти публіцистичного стилю, а </a:t>
            </a:r>
            <a:r>
              <a:rPr lang="uk-UA" sz="1200" dirty="0">
                <a:solidFill>
                  <a:schemeClr val="tx1"/>
                </a:solidFill>
              </a:rPr>
              <a:t>також уривки із художньої літератури.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81" y="442997"/>
            <a:ext cx="2518757" cy="1418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37" y="821689"/>
            <a:ext cx="2503718" cy="1500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55" y="2692053"/>
            <a:ext cx="2564779" cy="1455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51" y="4330931"/>
            <a:ext cx="2503718" cy="15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60948"/>
      </p:ext>
    </p:extLst>
  </p:cSld>
  <p:clrMapOvr>
    <a:masterClrMapping/>
  </p:clrMapOvr>
  <p:transition spd="med" advTm="18798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IHRE AUFMERKSAMKEIT!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28" y="758333"/>
            <a:ext cx="5248102" cy="29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54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</TotalTime>
  <Words>335</Words>
  <Application>Microsoft Office PowerPoint</Application>
  <PresentationFormat>Широкоэкранный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ФАКУЛЬТЕТ УКРАЇНСЬКОЇ Й ІНОЗЕМНОЇ ФІЛОЛОГІЇ ТА ЖУРНАЛІСТИКИ КАФЕДРА НІМЕЦЬКОЇ ТА РОМАНСЬКОЇ ФІЛОЛОГІЇ</vt:lpstr>
      <vt:lpstr>МЕТА КУРСУ</vt:lpstr>
      <vt:lpstr>Завдання курсу</vt:lpstr>
      <vt:lpstr>   </vt:lpstr>
      <vt:lpstr>DANKE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2020-07-09T14:16:45Z</dcterms:created>
  <dcterms:modified xsi:type="dcterms:W3CDTF">2020-07-13T09:32:03Z</dcterms:modified>
</cp:coreProperties>
</file>